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85" r:id="rId2"/>
    <p:sldId id="300" r:id="rId3"/>
    <p:sldId id="313" r:id="rId4"/>
    <p:sldId id="256" r:id="rId5"/>
    <p:sldId id="304" r:id="rId6"/>
    <p:sldId id="306" r:id="rId7"/>
    <p:sldId id="270" r:id="rId8"/>
    <p:sldId id="307" r:id="rId9"/>
    <p:sldId id="308" r:id="rId10"/>
    <p:sldId id="275" r:id="rId11"/>
    <p:sldId id="290" r:id="rId12"/>
    <p:sldId id="289" r:id="rId13"/>
    <p:sldId id="298" r:id="rId14"/>
    <p:sldId id="309" r:id="rId15"/>
    <p:sldId id="291" r:id="rId16"/>
    <p:sldId id="310" r:id="rId17"/>
    <p:sldId id="311" r:id="rId18"/>
    <p:sldId id="301" r:id="rId19"/>
    <p:sldId id="293" r:id="rId20"/>
    <p:sldId id="312" r:id="rId21"/>
    <p:sldId id="302" r:id="rId22"/>
    <p:sldId id="30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5852" autoAdjust="0"/>
  </p:normalViewPr>
  <p:slideViewPr>
    <p:cSldViewPr snapToGrid="0" snapToObjects="1">
      <p:cViewPr varScale="1">
        <p:scale>
          <a:sx n="99" d="100"/>
          <a:sy n="99" d="100"/>
        </p:scale>
        <p:origin x="80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8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8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6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lecture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4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58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2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5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8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3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4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2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4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2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6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lecture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5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5F21ED-EEC5-7E45-BE21-C29809E2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3" y="1690688"/>
            <a:ext cx="7641094" cy="500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4FE22-4AD4-4F46-B0BD-00A0375B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Recap</a:t>
            </a:r>
            <a:br>
              <a:rPr lang="en-US" sz="2800" dirty="0"/>
            </a:br>
            <a:r>
              <a:rPr lang="en-US" sz="2800" dirty="0"/>
              <a:t>Propagating uncertainty about parameter estimates to </a:t>
            </a:r>
            <a:r>
              <a:rPr lang="en-US" sz="2800" b="1" dirty="0">
                <a:solidFill>
                  <a:srgbClr val="0070C0"/>
                </a:solidFill>
              </a:rPr>
              <a:t>make predictions about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1187703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Fitting Models Using </a:t>
            </a:r>
            <a:r>
              <a:rPr lang="en-US" sz="3600" dirty="0" err="1">
                <a:latin typeface="Monaco" pitchFamily="2" charset="0"/>
              </a:rPr>
              <a:t>quap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71118"/>
          </a:xfrm>
        </p:spPr>
        <p:txBody>
          <a:bodyPr>
            <a:noAutofit/>
          </a:bodyPr>
          <a:lstStyle/>
          <a:p>
            <a:r>
              <a:rPr lang="en-US" sz="2600" dirty="0">
                <a:latin typeface="Garamond" panose="02020404030301010803" pitchFamily="18" charset="0"/>
              </a:rPr>
              <a:t>A more practical tool than grid approximation for more complex models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But just another way to compute the posterior defined by our Bayesian statistical machinery</a:t>
            </a:r>
          </a:p>
          <a:p>
            <a:pPr lvl="1"/>
            <a:endParaRPr lang="en-US" sz="2600" dirty="0">
              <a:latin typeface="Garamond" panose="02020404030301010803" pitchFamily="18" charset="0"/>
            </a:endParaRPr>
          </a:p>
          <a:p>
            <a:r>
              <a:rPr lang="en-US" sz="2600" dirty="0">
                <a:latin typeface="Garamond" panose="02020404030301010803" pitchFamily="18" charset="0"/>
              </a:rPr>
              <a:t>Note this is still an approximation of the posterior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Treats posterior parameter distributions as if they have quadratic shapes</a:t>
            </a:r>
          </a:p>
          <a:p>
            <a:pPr lvl="1"/>
            <a:endParaRPr lang="en-US" sz="2600" dirty="0">
              <a:latin typeface="Garamond" panose="02020404030301010803" pitchFamily="18" charset="0"/>
            </a:endParaRPr>
          </a:p>
          <a:p>
            <a:r>
              <a:rPr lang="en-US" sz="2600" dirty="0">
                <a:latin typeface="Garamond" panose="02020404030301010803" pitchFamily="18" charset="0"/>
              </a:rPr>
              <a:t>Allows us to express our statistical models in something very close to the explicit mathematical language</a:t>
            </a:r>
          </a:p>
        </p:txBody>
      </p:sp>
    </p:spTree>
    <p:extLst>
      <p:ext uri="{BB962C8B-B14F-4D97-AF65-F5344CB8AC3E}">
        <p14:creationId xmlns:p14="http://schemas.microsoft.com/office/powerpoint/2010/main" val="49561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300">
                <a:latin typeface="Garamond" panose="02020404030301010803" pitchFamily="18" charset="0"/>
              </a:rPr>
              <a:t>Gaussian Model for Height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2872899"/>
                <a:ext cx="3182691" cy="33206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err="1">
                    <a:latin typeface="Garamond" panose="02020404030301010803" pitchFamily="18" charset="0"/>
                  </a:rPr>
                  <a:t>height</a:t>
                </a:r>
                <a:r>
                  <a:rPr lang="en-US" sz="24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24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~ Normal(178, 20)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>
                  <a:buNone/>
                </a:pPr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2872899"/>
                <a:ext cx="3182691" cy="3320668"/>
              </a:xfrm>
              <a:blipFill>
                <a:blip r:embed="rId3"/>
                <a:stretch>
                  <a:fillRect l="-3065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children playing with sand&#10;&#10;Description automatically generated with low confidence">
            <a:extLst>
              <a:ext uri="{FF2B5EF4-FFF2-40B4-BE49-F238E27FC236}">
                <a16:creationId xmlns:a16="http://schemas.microsoft.com/office/drawing/2014/main" id="{89B58668-D56A-4A09-9EC7-28AE1F07C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2597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105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97" y="2027088"/>
            <a:ext cx="7256206" cy="42753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m4.1 &lt;- </a:t>
            </a:r>
            <a:r>
              <a:rPr lang="en-US" dirty="0" err="1">
                <a:latin typeface="Monaco" pitchFamily="2" charset="0"/>
              </a:rPr>
              <a:t>quap</a:t>
            </a:r>
            <a:r>
              <a:rPr lang="en-US" dirty="0">
                <a:latin typeface="Monaco" pitchFamily="2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data = </a:t>
            </a:r>
            <a:r>
              <a:rPr lang="en-US" dirty="0" err="1">
                <a:latin typeface="Monaco" pitchFamily="2" charset="0"/>
              </a:rPr>
              <a:t>kungdata</a:t>
            </a:r>
            <a:r>
              <a:rPr lang="en-US" dirty="0">
                <a:latin typeface="Monaco" pitchFamily="2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</a:t>
            </a:r>
            <a:r>
              <a:rPr lang="en-US" dirty="0" err="1">
                <a:latin typeface="Monaco" pitchFamily="2" charset="0"/>
              </a:rPr>
              <a:t>alist</a:t>
            </a:r>
            <a:r>
              <a:rPr lang="en-US" dirty="0">
                <a:latin typeface="Monaco" pitchFamily="2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height ~ dnorm(mu, sigma),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mu ~ dnorm(178, 20) ,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sigma ~ dunif(0, 50)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)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C698BA-81CA-724D-8BC8-E9279E7D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dirty="0" err="1">
                <a:latin typeface="Monaco" pitchFamily="2" charset="0"/>
              </a:rPr>
              <a:t>quap</a:t>
            </a:r>
            <a:r>
              <a:rPr lang="en-US" dirty="0">
                <a:latin typeface="Garamond" panose="02020404030301010803" pitchFamily="18" charset="0"/>
              </a:rPr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2F0B-FA0C-4A17-9969-7904246D7600}"/>
              </a:ext>
            </a:extLst>
          </p:cNvPr>
          <p:cNvSpPr txBox="1"/>
          <p:nvPr/>
        </p:nvSpPr>
        <p:spPr>
          <a:xfrm>
            <a:off x="7351650" y="6454210"/>
            <a:ext cx="17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97338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This term is typically used when we have a predictor variable included to model the mean parameter</a:t>
            </a:r>
          </a:p>
          <a:p>
            <a:r>
              <a:rPr lang="en-US" dirty="0">
                <a:latin typeface="Garamond" panose="02020404030301010803" pitchFamily="18" charset="0"/>
              </a:rPr>
              <a:t>Also sometimes called a “linear model”</a:t>
            </a:r>
          </a:p>
          <a:p>
            <a:pPr lvl="1"/>
            <a:r>
              <a:rPr lang="en-US" i="1" dirty="0">
                <a:latin typeface="Garamond" panose="02020404030301010803" pitchFamily="18" charset="0"/>
              </a:rPr>
              <a:t>Generalized </a:t>
            </a:r>
            <a:r>
              <a:rPr lang="en-US" dirty="0">
                <a:latin typeface="Garamond" panose="02020404030301010803" pitchFamily="18" charset="0"/>
              </a:rPr>
              <a:t>linear models – specify a different type of outcome distribution (coming relatively soon)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Generalized linear </a:t>
            </a:r>
            <a:r>
              <a:rPr lang="en-US" i="1" dirty="0">
                <a:latin typeface="Garamond" panose="02020404030301010803" pitchFamily="18" charset="0"/>
              </a:rPr>
              <a:t>mixed </a:t>
            </a:r>
            <a:r>
              <a:rPr lang="en-US" dirty="0">
                <a:latin typeface="Garamond" panose="02020404030301010803" pitchFamily="18" charset="0"/>
              </a:rPr>
              <a:t>models – a particular modeling strategy using varying (aka random) effects (coming later)</a:t>
            </a:r>
          </a:p>
          <a:p>
            <a:r>
              <a:rPr lang="en-US" dirty="0">
                <a:latin typeface="Garamond" panose="02020404030301010803" pitchFamily="18" charset="0"/>
              </a:rPr>
              <a:t>Just note that unless otherwise specified, a “linear regression” or “linear model” usually refers to a statistical modeling strategy with a Gaussian (normal) outcome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885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Predictor Variables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Variables included in the model to explain variation in the mean outcome across measurement units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Outcome variable: also called </a:t>
            </a:r>
            <a:r>
              <a:rPr lang="en-US" b="1" dirty="0">
                <a:latin typeface="Garamond" panose="02020404030301010803" pitchFamily="18" charset="0"/>
              </a:rPr>
              <a:t>dependent variable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Predictor variables: also called </a:t>
            </a:r>
            <a:r>
              <a:rPr lang="en-US" b="1" dirty="0">
                <a:latin typeface="Garamond" panose="02020404030301010803" pitchFamily="18" charset="0"/>
              </a:rPr>
              <a:t>independent variables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Model outcome lets us assess the relative strength of the association between one or more predictor variables and the outcome variable</a:t>
            </a:r>
          </a:p>
        </p:txBody>
      </p:sp>
    </p:spTree>
    <p:extLst>
      <p:ext uri="{BB962C8B-B14F-4D97-AF65-F5344CB8AC3E}">
        <p14:creationId xmlns:p14="http://schemas.microsoft.com/office/powerpoint/2010/main" val="341431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4299" y="2333387"/>
                <a:ext cx="4995402" cy="39313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height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4000" i="1" baseline="-2500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Garamond" panose="02020404030301010803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Normal(178, 100)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4299" y="2333387"/>
                <a:ext cx="4995402" cy="3931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13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31816"/>
                <a:ext cx="4995402" cy="39313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height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4000" i="1" baseline="-2500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Garamond" panose="02020404030301010803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Normal(178, 100)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31816"/>
                <a:ext cx="4995402" cy="3931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64DF3A5-7608-4A98-A9FD-76F06BA61206}"/>
              </a:ext>
            </a:extLst>
          </p:cNvPr>
          <p:cNvSpPr/>
          <p:nvPr/>
        </p:nvSpPr>
        <p:spPr>
          <a:xfrm>
            <a:off x="5162550" y="3038169"/>
            <a:ext cx="3273528" cy="1622322"/>
          </a:xfrm>
          <a:prstGeom prst="wedgeRectCallout">
            <a:avLst>
              <a:gd name="adj1" fmla="val -67105"/>
              <a:gd name="adj2" fmla="val -24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a deterministic relationship. It is the mathematical way of describing a line! </a:t>
            </a:r>
          </a:p>
        </p:txBody>
      </p:sp>
    </p:spTree>
    <p:extLst>
      <p:ext uri="{BB962C8B-B14F-4D97-AF65-F5344CB8AC3E}">
        <p14:creationId xmlns:p14="http://schemas.microsoft.com/office/powerpoint/2010/main" val="7025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1C8E-411C-4ABB-BEB6-AAB8B3B8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Intercept and slope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701E2-2B2F-4AB4-A167-4565DE6C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39" y="1386347"/>
            <a:ext cx="5279922" cy="52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AEBD9-BF51-1C48-964D-FBD3250C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43" y="2194098"/>
            <a:ext cx="37084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Interpretation of Slope Parameters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7338"/>
            <a:ext cx="4444795" cy="5167311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Slope parameter: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quantifies the strength of a predictor’s influence on the outcome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posterior mass &gt;0 indicates a positive effect, posterior mass &lt;0 indicates a negative effect, posterior mass overlapping 0 indicates lack of an effect</a:t>
            </a:r>
          </a:p>
          <a:p>
            <a:r>
              <a:rPr lang="en-US" dirty="0">
                <a:latin typeface="Garamond" panose="02020404030301010803" pitchFamily="18" charset="0"/>
              </a:rPr>
              <a:t>It often makes sense to use a prior for slope that is centered at 0</a:t>
            </a:r>
          </a:p>
        </p:txBody>
      </p:sp>
    </p:spTree>
    <p:extLst>
      <p:ext uri="{BB962C8B-B14F-4D97-AF65-F5344CB8AC3E}">
        <p14:creationId xmlns:p14="http://schemas.microsoft.com/office/powerpoint/2010/main" val="199122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449"/>
            <a:ext cx="5260258" cy="3944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model &lt;- </a:t>
            </a:r>
            <a:r>
              <a:rPr lang="en-US" dirty="0" err="1">
                <a:latin typeface="Monaco" pitchFamily="2" charset="0"/>
              </a:rPr>
              <a:t>quap</a:t>
            </a:r>
            <a:r>
              <a:rPr lang="en-US" dirty="0">
                <a:latin typeface="Monaco" pitchFamily="2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data = </a:t>
            </a:r>
            <a:r>
              <a:rPr lang="en-US" dirty="0" err="1">
                <a:latin typeface="Monaco" pitchFamily="2" charset="0"/>
              </a:rPr>
              <a:t>kungdata</a:t>
            </a:r>
            <a:r>
              <a:rPr lang="en-US" dirty="0">
                <a:latin typeface="Monaco" pitchFamily="2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alist(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height ~ dnorm(mu, sigma),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mu &lt;- a + b*weight,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a ~ dnorm(178, 100),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b ~ dnorm(0, 10),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sigma ~ dunif(0, 50)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C698BA-81CA-724D-8BC8-E9279E7D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</p:spTree>
    <p:extLst>
      <p:ext uri="{BB962C8B-B14F-4D97-AF65-F5344CB8AC3E}">
        <p14:creationId xmlns:p14="http://schemas.microsoft.com/office/powerpoint/2010/main" val="224363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7" y="0"/>
            <a:ext cx="8392885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 Modeling-Prediction Workflow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8FB5C0-195E-4E71-91D7-2CC8CB60106D}"/>
              </a:ext>
            </a:extLst>
          </p:cNvPr>
          <p:cNvGrpSpPr/>
          <p:nvPr/>
        </p:nvGrpSpPr>
        <p:grpSpPr>
          <a:xfrm>
            <a:off x="160564" y="1194934"/>
            <a:ext cx="8792933" cy="5108313"/>
            <a:chOff x="160564" y="1309234"/>
            <a:chExt cx="8792933" cy="5108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5E27A5-0B49-BE4A-A36B-DC65A7FF603B}"/>
                </a:ext>
              </a:extLst>
            </p:cNvPr>
            <p:cNvSpPr txBox="1"/>
            <p:nvPr/>
          </p:nvSpPr>
          <p:spPr>
            <a:xfrm>
              <a:off x="160564" y="1325563"/>
              <a:ext cx="4114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Data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Raw observations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936DD-1C57-1845-A070-D49787D736FF}"/>
                </a:ext>
              </a:extLst>
            </p:cNvPr>
            <p:cNvSpPr txBox="1"/>
            <p:nvPr/>
          </p:nvSpPr>
          <p:spPr>
            <a:xfrm>
              <a:off x="4838697" y="1309234"/>
              <a:ext cx="4114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Model-Based Predictions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On same scale as raw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67AF62-D7F2-794C-9FC1-1BA9B8408F65}"/>
                </a:ext>
              </a:extLst>
            </p:cNvPr>
            <p:cNvSpPr txBox="1"/>
            <p:nvPr/>
          </p:nvSpPr>
          <p:spPr>
            <a:xfrm>
              <a:off x="160564" y="2739420"/>
              <a:ext cx="41148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Model Fitting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Use probability density or mass functions (i.e., </a:t>
              </a:r>
              <a:r>
                <a:rPr lang="en-US" sz="1600" dirty="0">
                  <a:latin typeface="Monaco" pitchFamily="2" charset="0"/>
                </a:rPr>
                <a:t>dnorm</a:t>
              </a:r>
              <a:r>
                <a:rPr lang="en-US" sz="2000" dirty="0">
                  <a:latin typeface="Garamond" panose="02020404030301010803" pitchFamily="18" charset="0"/>
                </a:rPr>
                <a:t>) to define the likelihood. Define priors. Generate posterior distributions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D67EBE-3226-9144-ADDA-017484C7B5E2}"/>
                </a:ext>
              </a:extLst>
            </p:cNvPr>
            <p:cNvSpPr txBox="1"/>
            <p:nvPr/>
          </p:nvSpPr>
          <p:spPr>
            <a:xfrm>
              <a:off x="4789714" y="2739420"/>
              <a:ext cx="4114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Prediction Generation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Use random generation functions (i.e., </a:t>
              </a:r>
              <a:r>
                <a:rPr lang="en-US" sz="1600" dirty="0">
                  <a:latin typeface="Monaco" pitchFamily="2" charset="0"/>
                </a:rPr>
                <a:t>rnorm</a:t>
              </a:r>
              <a:r>
                <a:rPr lang="en-US" sz="2000" dirty="0">
                  <a:latin typeface="Garamond" panose="02020404030301010803" pitchFamily="18" charset="0"/>
                </a:rPr>
                <a:t>) and posterior samples to, in a sense, run the model in reverse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EA379D-3CAD-F247-82BD-6D258D86BAED}"/>
                </a:ext>
              </a:extLst>
            </p:cNvPr>
            <p:cNvSpPr txBox="1"/>
            <p:nvPr/>
          </p:nvSpPr>
          <p:spPr>
            <a:xfrm>
              <a:off x="2324097" y="5094108"/>
              <a:ext cx="457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Statistical Model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Inference about model parameters made by examining the posteriors and summarizing posterior samples</a:t>
              </a: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D9BE3285-1B31-9E43-B571-45D057528556}"/>
                </a:ext>
              </a:extLst>
            </p:cNvPr>
            <p:cNvSpPr/>
            <p:nvPr/>
          </p:nvSpPr>
          <p:spPr>
            <a:xfrm flipH="1">
              <a:off x="2080804" y="2338113"/>
              <a:ext cx="27432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CE0D55CB-4F81-6141-8FEC-B18A1096EF4C}"/>
                </a:ext>
              </a:extLst>
            </p:cNvPr>
            <p:cNvSpPr/>
            <p:nvPr/>
          </p:nvSpPr>
          <p:spPr>
            <a:xfrm rot="10800000" flipH="1">
              <a:off x="2182587" y="4849862"/>
              <a:ext cx="548640" cy="548640"/>
            </a:xfrm>
            <a:prstGeom prst="bentArrow">
              <a:avLst>
                <a:gd name="adj1" fmla="val 25000"/>
                <a:gd name="adj2" fmla="val 28222"/>
                <a:gd name="adj3" fmla="val 25000"/>
                <a:gd name="adj4" fmla="val 4375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Bent Arrow 14">
              <a:extLst>
                <a:ext uri="{FF2B5EF4-FFF2-40B4-BE49-F238E27FC236}">
                  <a16:creationId xmlns:a16="http://schemas.microsoft.com/office/drawing/2014/main" id="{0AAF1BD3-BC8D-414A-89B4-2CC3156803EC}"/>
                </a:ext>
              </a:extLst>
            </p:cNvPr>
            <p:cNvSpPr/>
            <p:nvPr/>
          </p:nvSpPr>
          <p:spPr>
            <a:xfrm rot="5400000" flipH="1">
              <a:off x="6572794" y="4838846"/>
              <a:ext cx="548640" cy="548640"/>
            </a:xfrm>
            <a:prstGeom prst="bentArrow">
              <a:avLst>
                <a:gd name="adj1" fmla="val 25000"/>
                <a:gd name="adj2" fmla="val 28222"/>
                <a:gd name="adj3" fmla="val 25000"/>
                <a:gd name="adj4" fmla="val 4375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DD8122AE-C4E6-B548-8C1D-E1720ABDFD0F}"/>
                </a:ext>
              </a:extLst>
            </p:cNvPr>
            <p:cNvSpPr/>
            <p:nvPr/>
          </p:nvSpPr>
          <p:spPr>
            <a:xfrm rot="10800000" flipH="1">
              <a:off x="6758937" y="2338113"/>
              <a:ext cx="27432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33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154D-BD3A-4BE0-8036-ECBB09CB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5EC8-910E-4FDB-9AE0-40BF635A4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u="sng" dirty="0"/>
              <a:t>Important (!) Notes</a:t>
            </a:r>
          </a:p>
          <a:p>
            <a:r>
              <a:rPr lang="en-US" b="1" dirty="0"/>
              <a:t>Mean</a:t>
            </a:r>
            <a:r>
              <a:rPr lang="en-US" dirty="0"/>
              <a:t> (mu): Mean is now modeled indirectly via the intercept and slope parameters</a:t>
            </a:r>
          </a:p>
          <a:p>
            <a:r>
              <a:rPr lang="en-US" b="1" dirty="0"/>
              <a:t>Intercept</a:t>
            </a:r>
            <a:r>
              <a:rPr lang="en-US" dirty="0"/>
              <a:t> (a): Expected mean outcome when the predictor has a value of 0</a:t>
            </a:r>
          </a:p>
          <a:p>
            <a:r>
              <a:rPr lang="en-US" b="1" dirty="0"/>
              <a:t>Slope</a:t>
            </a:r>
            <a:r>
              <a:rPr lang="en-US" dirty="0"/>
              <a:t> (b): Expected increase in the mean of the outcome for each one unit increase in the predictor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29834-70F7-48A1-A882-6DB1C51B22DE}"/>
              </a:ext>
            </a:extLst>
          </p:cNvPr>
          <p:cNvSpPr txBox="1"/>
          <p:nvPr/>
        </p:nvSpPr>
        <p:spPr>
          <a:xfrm>
            <a:off x="7351650" y="6454210"/>
            <a:ext cx="17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144286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Data Considerations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57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Garamond" panose="02020404030301010803" pitchFamily="18" charset="0"/>
              </a:rPr>
              <a:t>Centering of variables</a:t>
            </a:r>
          </a:p>
          <a:p>
            <a:r>
              <a:rPr lang="en-US" u="sng" dirty="0">
                <a:latin typeface="Garamond" panose="02020404030301010803" pitchFamily="18" charset="0"/>
              </a:rPr>
              <a:t>How</a:t>
            </a:r>
            <a:r>
              <a:rPr lang="en-US" dirty="0">
                <a:latin typeface="Garamond" panose="02020404030301010803" pitchFamily="18" charset="0"/>
              </a:rPr>
              <a:t>: Subtract the raw variable mean from each value of the raw variable</a:t>
            </a:r>
          </a:p>
          <a:p>
            <a:r>
              <a:rPr lang="en-US" u="sng" dirty="0">
                <a:latin typeface="Garamond" panose="02020404030301010803" pitchFamily="18" charset="0"/>
              </a:rPr>
              <a:t>Interpretation</a:t>
            </a:r>
            <a:r>
              <a:rPr lang="en-US" dirty="0">
                <a:latin typeface="Garamond" panose="02020404030301010803" pitchFamily="18" charset="0"/>
              </a:rPr>
              <a:t>: a value of 0 for a centered variable corresponds to the mean value of the raw variable</a:t>
            </a:r>
          </a:p>
          <a:p>
            <a:r>
              <a:rPr lang="en-US" u="sng" dirty="0">
                <a:latin typeface="Garamond" panose="02020404030301010803" pitchFamily="18" charset="0"/>
              </a:rPr>
              <a:t>Benefits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model fitting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interpretability of the intercept parameter</a:t>
            </a:r>
          </a:p>
        </p:txBody>
      </p:sp>
    </p:spTree>
    <p:extLst>
      <p:ext uri="{BB962C8B-B14F-4D97-AF65-F5344CB8AC3E}">
        <p14:creationId xmlns:p14="http://schemas.microsoft.com/office/powerpoint/2010/main" val="282315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Data Considerations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503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Garamond" panose="02020404030301010803" pitchFamily="18" charset="0"/>
              </a:rPr>
              <a:t>Standardizing of variables</a:t>
            </a:r>
          </a:p>
          <a:p>
            <a:r>
              <a:rPr lang="en-US" sz="2400" u="sng" dirty="0">
                <a:latin typeface="Garamond" panose="02020404030301010803" pitchFamily="18" charset="0"/>
              </a:rPr>
              <a:t>How</a:t>
            </a:r>
            <a:r>
              <a:rPr lang="en-US" sz="2400" dirty="0">
                <a:latin typeface="Garamond" panose="02020404030301010803" pitchFamily="18" charset="0"/>
              </a:rPr>
              <a:t>: Subtract the raw variable mean from each value of the raw variable and divide by the raw variable’s standard deviation</a:t>
            </a:r>
          </a:p>
          <a:p>
            <a:r>
              <a:rPr lang="en-US" sz="2400" u="sng" dirty="0">
                <a:latin typeface="Garamond" panose="02020404030301010803" pitchFamily="18" charset="0"/>
              </a:rPr>
              <a:t>Interpretation</a:t>
            </a:r>
            <a:r>
              <a:rPr lang="en-US" sz="2400" dirty="0">
                <a:latin typeface="Garamond" panose="02020404030301010803" pitchFamily="18" charset="0"/>
              </a:rPr>
              <a:t>: a value of 0 for a standardized variable corresponds to the mean value of the raw variable, and an increase in 1 unit of the standardized variable corresponds to a 1 standard deviation increase in the raw variable</a:t>
            </a:r>
          </a:p>
          <a:p>
            <a:r>
              <a:rPr lang="en-US" sz="2400" u="sng" dirty="0">
                <a:latin typeface="Garamond" panose="02020404030301010803" pitchFamily="18" charset="0"/>
              </a:rPr>
              <a:t>Benefits</a:t>
            </a:r>
            <a:r>
              <a:rPr lang="en-US" sz="2400" dirty="0">
                <a:latin typeface="Garamond" panose="02020404030301010803" pitchFamily="18" charset="0"/>
              </a:rPr>
              <a:t>: 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Can improve model fitting 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Can improve interpretability of the intercept parameter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Allows easier comparison among predictors</a:t>
            </a:r>
          </a:p>
        </p:txBody>
      </p:sp>
    </p:spTree>
    <p:extLst>
      <p:ext uri="{BB962C8B-B14F-4D97-AF65-F5344CB8AC3E}">
        <p14:creationId xmlns:p14="http://schemas.microsoft.com/office/powerpoint/2010/main" val="131933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DB0CA-B001-4C4C-8A2C-D406A41F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9" y="1231292"/>
            <a:ext cx="5186715" cy="5186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BA79D-0597-438E-9E98-9E6D2CB8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Why make predictions?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0556A-AE08-401C-B73B-E2393C3D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78111" cy="4351338"/>
          </a:xfrm>
        </p:spPr>
        <p:txBody>
          <a:bodyPr>
            <a:normAutofit/>
          </a:bodyPr>
          <a:lstStyle/>
          <a:p>
            <a:r>
              <a:rPr lang="en-US" sz="2600" dirty="0"/>
              <a:t>Simulate replications of the data</a:t>
            </a:r>
          </a:p>
          <a:p>
            <a:r>
              <a:rPr lang="en-US" sz="2600" dirty="0"/>
              <a:t>Forecast new observations</a:t>
            </a:r>
          </a:p>
          <a:p>
            <a:r>
              <a:rPr lang="en-US" sz="2600" dirty="0"/>
              <a:t>Predict outcomes for unobserved combinations of independent variables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655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Gaussian Regression Models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09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8 November 2021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22132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Attempt to learn about the mean and variance of some (continuous) measurement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Estimate the mean by using an additive combination of other measurement variables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Simple, flexible, and commonly used, though not universally useful, it provides the foundation for many other types of models. </a:t>
            </a:r>
          </a:p>
        </p:txBody>
      </p:sp>
    </p:spTree>
    <p:extLst>
      <p:ext uri="{BB962C8B-B14F-4D97-AF65-F5344CB8AC3E}">
        <p14:creationId xmlns:p14="http://schemas.microsoft.com/office/powerpoint/2010/main" val="42594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25563"/>
                <a:ext cx="7886700" cy="532016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Garamond" panose="02020404030301010803" pitchFamily="18" charset="0"/>
                  </a:rPr>
                  <a:t>A </a:t>
                </a:r>
                <a:r>
                  <a:rPr lang="en-US" sz="2400" i="1" dirty="0">
                    <a:latin typeface="Garamond" panose="02020404030301010803" pitchFamily="18" charset="0"/>
                  </a:rPr>
                  <a:t>continuous </a:t>
                </a:r>
                <a:r>
                  <a:rPr lang="en-US" sz="2400" dirty="0">
                    <a:latin typeface="Garamond" panose="02020404030301010803" pitchFamily="18" charset="0"/>
                  </a:rPr>
                  <a:t>probability distribution with </a:t>
                </a:r>
                <a:r>
                  <a:rPr lang="en-US" sz="2400" i="1" dirty="0">
                    <a:latin typeface="Garamond" panose="02020404030301010803" pitchFamily="18" charset="0"/>
                  </a:rPr>
                  <a:t>two</a:t>
                </a:r>
                <a:r>
                  <a:rPr lang="en-US" sz="2400" dirty="0">
                    <a:latin typeface="Garamond" panose="02020404030301010803" pitchFamily="18" charset="0"/>
                  </a:rPr>
                  <a:t> parameters: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mean,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standard deviation (or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variance)</a:t>
                </a:r>
              </a:p>
              <a:p>
                <a:pPr lvl="1"/>
                <a:endParaRPr lang="en-US" sz="2000" dirty="0">
                  <a:latin typeface="Garamond" panose="02020404030301010803" pitchFamily="18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</a:rPr>
                  <a:t>Outcome is a real number (x) distributed according to a mean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and a variance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25563"/>
                <a:ext cx="7886700" cy="5320165"/>
              </a:xfrm>
              <a:blipFill>
                <a:blip r:embed="rId3"/>
                <a:stretch>
                  <a:fillRect l="-1005" t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CD16B7-E793-4CEC-B6D7-F26C2B0319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9" r="555" b="-2"/>
          <a:stretch/>
        </p:blipFill>
        <p:spPr>
          <a:xfrm>
            <a:off x="2244228" y="3684478"/>
            <a:ext cx="4655543" cy="29612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792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Models in Mathematical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outcome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Normal(0, 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  <a:blipFill>
                <a:blip r:embed="rId3"/>
                <a:stretch>
                  <a:fillRect t="-7418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Models in Mathematical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outcome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Normal(0, 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  <a:blipFill>
                <a:blip r:embed="rId3"/>
                <a:stretch>
                  <a:fillRect t="-7418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071528D-DA06-4124-8197-1925D643DC30}"/>
              </a:ext>
            </a:extLst>
          </p:cNvPr>
          <p:cNvSpPr/>
          <p:nvPr/>
        </p:nvSpPr>
        <p:spPr>
          <a:xfrm>
            <a:off x="628650" y="1769806"/>
            <a:ext cx="2802808" cy="816078"/>
          </a:xfrm>
          <a:prstGeom prst="wedgeRectCallout">
            <a:avLst>
              <a:gd name="adj1" fmla="val -5749"/>
              <a:gd name="adj2" fmla="val 9396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Fits the outcome variable to the likelihood function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8682512-79E6-4EED-BDA9-4044E3A79864}"/>
              </a:ext>
            </a:extLst>
          </p:cNvPr>
          <p:cNvSpPr/>
          <p:nvPr/>
        </p:nvSpPr>
        <p:spPr>
          <a:xfrm>
            <a:off x="5909187" y="5154031"/>
            <a:ext cx="2802808" cy="1069788"/>
          </a:xfrm>
          <a:prstGeom prst="wedgeRectCallout">
            <a:avLst>
              <a:gd name="adj1" fmla="val -39777"/>
              <a:gd name="adj2" fmla="val -79752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Prior distributions for the mean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79824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90A5-97B6-49BF-B699-2DC3B7D5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Benefits of specifying models in mathematical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AF79-4E5C-4C6D-8710-8595634F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Removes ambiguity about our modeling choices and makes bare all our modeling assumptions</a:t>
            </a:r>
          </a:p>
          <a:p>
            <a:r>
              <a:rPr lang="en-US" dirty="0"/>
              <a:t>Allows unlimited customization</a:t>
            </a:r>
          </a:p>
          <a:p>
            <a:r>
              <a:rPr lang="en-US" dirty="0"/>
              <a:t>Helps you learn about what your models actually do and what you can learn from them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sz="2400" i="1" dirty="0"/>
              <a:t>Note: All specified relationships are stochastic rather than deterministic, i.e., concerning probability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7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14396</TotalTime>
  <Words>1130</Words>
  <Application>Microsoft Office PowerPoint</Application>
  <PresentationFormat>On-screen Show (4:3)</PresentationFormat>
  <Paragraphs>149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Recap Propagating uncertainty about parameter estimates to make predictions about the observations</vt:lpstr>
      <vt:lpstr>The Modeling-Prediction Workflow </vt:lpstr>
      <vt:lpstr>Why make predictions?</vt:lpstr>
      <vt:lpstr>Introduction to Statistics for  Ecology and Evolutionary Biology  Gaussian Regression Models  Week 09 8 November 2021 </vt:lpstr>
      <vt:lpstr>Gaussian Models</vt:lpstr>
      <vt:lpstr>Normal Distribution</vt:lpstr>
      <vt:lpstr>Models in Mathematical Language</vt:lpstr>
      <vt:lpstr>Models in Mathematical Language</vt:lpstr>
      <vt:lpstr>Benefits of specifying models in mathematical language</vt:lpstr>
      <vt:lpstr>Fitting Models Using quap</vt:lpstr>
      <vt:lpstr>Gaussian Model for Height</vt:lpstr>
      <vt:lpstr>Gaussian Model for Height: quap Code</vt:lpstr>
      <vt:lpstr>Linear Regression</vt:lpstr>
      <vt:lpstr>Predictor Variables</vt:lpstr>
      <vt:lpstr>Gaussian Model for Height: Adding a Weight Predictor</vt:lpstr>
      <vt:lpstr>Gaussian Model for Height: Adding a Weight Predictor</vt:lpstr>
      <vt:lpstr>Intercept and slope</vt:lpstr>
      <vt:lpstr>Interpretation of Slope Parameters</vt:lpstr>
      <vt:lpstr>Gaussian Model for Height: Adding a Weight Predictor</vt:lpstr>
      <vt:lpstr>Gaussian Model for Height: Adding a Weight Predictor</vt:lpstr>
      <vt:lpstr>Data Considerations</vt:lpstr>
      <vt:lpstr>Data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Steffen Foerster</cp:lastModifiedBy>
  <cp:revision>273</cp:revision>
  <dcterms:created xsi:type="dcterms:W3CDTF">2019-02-10T22:55:32Z</dcterms:created>
  <dcterms:modified xsi:type="dcterms:W3CDTF">2021-11-08T21:14:16Z</dcterms:modified>
</cp:coreProperties>
</file>